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5" r:id="rId2"/>
    <p:sldId id="256" r:id="rId3"/>
    <p:sldId id="292" r:id="rId4"/>
    <p:sldId id="260" r:id="rId5"/>
    <p:sldId id="261" r:id="rId6"/>
    <p:sldId id="263" r:id="rId7"/>
    <p:sldId id="262" r:id="rId8"/>
    <p:sldId id="269" r:id="rId9"/>
    <p:sldId id="267" r:id="rId10"/>
    <p:sldId id="270" r:id="rId11"/>
    <p:sldId id="294" r:id="rId12"/>
    <p:sldId id="258" r:id="rId13"/>
    <p:sldId id="259" r:id="rId14"/>
    <p:sldId id="257" r:id="rId15"/>
    <p:sldId id="264" r:id="rId16"/>
    <p:sldId id="265" r:id="rId17"/>
    <p:sldId id="266" r:id="rId18"/>
    <p:sldId id="271" r:id="rId19"/>
    <p:sldId id="297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8" r:id="rId36"/>
    <p:sldId id="289" r:id="rId37"/>
    <p:sldId id="291" r:id="rId38"/>
    <p:sldId id="293" r:id="rId39"/>
    <p:sldId id="290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80" autoAdjust="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5701E-02E6-4FD9-89A8-201921A7CB3E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16E6E-F69A-4944-8DE7-171CBCAE6D3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75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AGUAS DE ESCORRENTÍA: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La escorrentía superficial es la parte de la precipitación que se escapa de la infiltración y de la evapotranspiración y que, consecuentemente, circula por la superficie. Tal como has comprobado en la investigación inicial se dividen en:</a:t>
            </a:r>
            <a:r>
              <a:rPr lang="es-E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aguas de arroyada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(el agua se mueve por la superficie sin cauce fijo, sólo cuando llueve), torrentes y ríos.</a:t>
            </a:r>
            <a:b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E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TORRENTES: 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una corriente de agua de caudal irregular y gran pendiente. Sólo llevan agua tras las lluvias o en épocas de deshielo.</a:t>
            </a:r>
            <a:b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s-E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RIOS: 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río es una corriente continua de agua. Los ríos se forman por la acumulación del agua de lluvia y del deshielo de las montañas o por la emergencia de aguas subterráneas a la superficie terrestre. </a:t>
            </a:r>
            <a:b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E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GLACIARES: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Es una gruesa masa de hielo que se origina en la superficie terrestre por acumulación, compactación y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recristalización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nieve. Su existencia es posible cuando la precipitación anual de nieve supera la evaporada en verano, por lo cual la mayoría se encuentra en zonas cercanas a los polos, aunque existen en otras zonas montañosas. </a:t>
            </a:r>
            <a:b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E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LAGOS: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Son masas de agua de gran extensión y profundidad en depresiones del terreno denominadas cubetas. El origen de los lagos puede ser: cárstico, glaciar, tectónico, volcánico. Las aguas proceden de los ríos, de la escorrentía superficial del deshielo o de acuíferos subterráneos.</a:t>
            </a:r>
            <a:b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E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HUMEDALES: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Son extensiones de terreno saturadas de agua (encharcadas), o cubiertas por una capa de agua poco profunda. </a:t>
            </a:r>
            <a:b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diferencia de los lagos, tienen poca profundidad, lo que permite el establecimiento de la vegetación en el fondo.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16E6E-F69A-4944-8DE7-171CBCAE6D36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Cuenca</a:t>
            </a:r>
            <a:r>
              <a:rPr lang="es-ES" baseline="0" dirty="0" smtClean="0"/>
              <a:t> rio cuervo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18C93-9FB5-48C2-93A9-7F9408C6CC61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569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Rio mundo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18C93-9FB5-48C2-93A9-7F9408C6CC61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494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río Soto cerca de su desembocadura en el río Jarama en la sierra de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Ayllón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situada entre las provincias de Guadalajara, Segovia y Madrid, realiza un </a:t>
            </a:r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doble salto de agua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18C93-9FB5-48C2-93A9-7F9408C6CC61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833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Álava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18C93-9FB5-48C2-93A9-7F9408C6CC61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206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Burgos rio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ebro</a:t>
            </a: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18C93-9FB5-48C2-93A9-7F9408C6CC61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380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Cáceres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18C93-9FB5-48C2-93A9-7F9408C6CC61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222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Cáceres </a:t>
            </a:r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río </a:t>
            </a:r>
            <a:r>
              <a:rPr lang="es-E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Malvellido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18C93-9FB5-48C2-93A9-7F9408C6CC61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070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16E6E-F69A-4944-8DE7-171CBCAE6D36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http://www.rtve.es/alacarta/videos/ciencia-y-tecnologia-en-rtvees/incendio-subterraneo-tablas-daimiel/603482/?s1=noticias&amp;s2=&amp;s3=&amp;s4=&amp;pais=ES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16E6E-F69A-4944-8DE7-171CBCAE6D36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18C93-9FB5-48C2-93A9-7F9408C6CC61}" type="slidenum">
              <a:rPr lang="es-ES" smtClean="0"/>
              <a:pPr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54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Saturación</a:t>
            </a:r>
            <a:r>
              <a:rPr lang="es-ES" baseline="0" dirty="0" smtClean="0"/>
              <a:t> del suelo</a:t>
            </a:r>
          </a:p>
          <a:p>
            <a:r>
              <a:rPr lang="es-ES" baseline="0" dirty="0" smtClean="0"/>
              <a:t>Transporte</a:t>
            </a:r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16E6E-F69A-4944-8DE7-171CBCAE6D36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44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Regueros</a:t>
            </a:r>
            <a:r>
              <a:rPr lang="es-ES" baseline="0" dirty="0" smtClean="0"/>
              <a:t> y chimeneas  de hadas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16E6E-F69A-4944-8DE7-171CBCAE6D36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57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Biescas</a:t>
            </a:r>
            <a:r>
              <a:rPr lang="es-ES" baseline="0" dirty="0" smtClean="0"/>
              <a:t> (Huesca) Pirineo Aragonés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16E6E-F69A-4944-8DE7-171CBCAE6D36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525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16E6E-F69A-4944-8DE7-171CBCAE6D36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696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5 millones</a:t>
            </a:r>
            <a:r>
              <a:rPr lang="es-ES" baseline="0" dirty="0" smtClean="0"/>
              <a:t> de años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https://www.youtube.com/watch?v=ezpqDi42pRM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16E6E-F69A-4944-8DE7-171CBCAE6D36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u="non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vega</a:t>
            </a:r>
            <a:r>
              <a:rPr lang="es-ES" sz="1200" b="0" i="0" u="non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 llanura aluvial, llanura de inundación o valle de inundación; terreno bajo y llano que puede ser inundado ante una eventual crecida de las aguas de una corriente fluvial cercana.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18C93-9FB5-48C2-93A9-7F9408C6CC61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5168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burgos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18C93-9FB5-48C2-93A9-7F9408C6CC61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20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18C93-9FB5-48C2-93A9-7F9408C6CC61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22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E0D8-B58F-4E0A-BE73-D6309407F066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AE0E-F6EE-498A-B237-98AEECBFB5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E0D8-B58F-4E0A-BE73-D6309407F066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AE0E-F6EE-498A-B237-98AEECBFB5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E0D8-B58F-4E0A-BE73-D6309407F066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AE0E-F6EE-498A-B237-98AEECBFB5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E0D8-B58F-4E0A-BE73-D6309407F066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AE0E-F6EE-498A-B237-98AEECBFB5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E0D8-B58F-4E0A-BE73-D6309407F066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AE0E-F6EE-498A-B237-98AEECBFB5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E0D8-B58F-4E0A-BE73-D6309407F066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AE0E-F6EE-498A-B237-98AEECBFB5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E0D8-B58F-4E0A-BE73-D6309407F066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AE0E-F6EE-498A-B237-98AEECBFB5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E0D8-B58F-4E0A-BE73-D6309407F066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AE0E-F6EE-498A-B237-98AEECBFB5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E0D8-B58F-4E0A-BE73-D6309407F066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AE0E-F6EE-498A-B237-98AEECBFB5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E0D8-B58F-4E0A-BE73-D6309407F066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AE0E-F6EE-498A-B237-98AEECBFB5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E0D8-B58F-4E0A-BE73-D6309407F066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AE0E-F6EE-498A-B237-98AEECBFB5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2E0D8-B58F-4E0A-BE73-D6309407F066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9AE0E-F6EE-498A-B237-98AEECBFB5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6Sbxch_vrs" TargetMode="External"/><Relationship Id="rId2" Type="http://schemas.openxmlformats.org/officeDocument/2006/relationships/hyperlink" Target="https://www.youtube.com/watch?v=ezpqDi42pR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hoGpYyn4B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yXeB9utCM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Bienvenidas a una clase a distancia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u="sng" dirty="0" smtClean="0"/>
              <a:t>Después</a:t>
            </a:r>
            <a:r>
              <a:rPr lang="es-ES" dirty="0" smtClean="0"/>
              <a:t> de haber leído las páginas que he ido mandando y haciendo los ejercicios del libro. </a:t>
            </a:r>
          </a:p>
          <a:p>
            <a:pPr algn="just"/>
            <a:r>
              <a:rPr lang="es-ES" dirty="0"/>
              <a:t>Visualiza toda la presentación entera. </a:t>
            </a:r>
            <a:endParaRPr lang="es-ES" dirty="0" smtClean="0"/>
          </a:p>
          <a:p>
            <a:pPr algn="just"/>
            <a:r>
              <a:rPr lang="es-ES" dirty="0" smtClean="0"/>
              <a:t>Crea un documento </a:t>
            </a:r>
            <a:r>
              <a:rPr lang="es-ES" dirty="0" err="1" smtClean="0"/>
              <a:t>word</a:t>
            </a:r>
            <a:r>
              <a:rPr lang="es-ES" dirty="0" smtClean="0"/>
              <a:t>. </a:t>
            </a:r>
          </a:p>
          <a:p>
            <a:pPr algn="just"/>
            <a:r>
              <a:rPr lang="es-ES" dirty="0" smtClean="0"/>
              <a:t>Realiza las actividades todas en el mismo documento </a:t>
            </a:r>
            <a:r>
              <a:rPr lang="es-ES" dirty="0" err="1" smtClean="0"/>
              <a:t>word</a:t>
            </a:r>
            <a:r>
              <a:rPr lang="es-ES" dirty="0" smtClean="0"/>
              <a:t>. </a:t>
            </a:r>
          </a:p>
          <a:p>
            <a:pPr algn="just"/>
            <a:r>
              <a:rPr lang="es-ES" dirty="0" smtClean="0"/>
              <a:t>Cuando hayas terminado de hacer las actividades manda el archivo a:</a:t>
            </a:r>
          </a:p>
          <a:p>
            <a:pPr marL="0" indent="0" algn="just">
              <a:buNone/>
            </a:pPr>
            <a:r>
              <a:rPr lang="es-ES" dirty="0" smtClean="0"/>
              <a:t>elenanaval@colegiolostilos.com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4349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Resultado de imagen de biescas tor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0749"/>
            <a:ext cx="6648450" cy="6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39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Visualiza los dos vídeos y resume la formación de los cañones por escrito.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www.youtube.com/watch?v=ezpqDi42pRM</a:t>
            </a:r>
            <a:endParaRPr lang="es-ES" dirty="0" smtClean="0"/>
          </a:p>
          <a:p>
            <a:r>
              <a:rPr lang="es-ES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s-ES" dirty="0" smtClean="0">
                <a:solidFill>
                  <a:schemeClr val="bg1"/>
                </a:solidFill>
                <a:hlinkClick r:id="rId3"/>
              </a:rPr>
              <a:t>www.youtube.com/watch?v=d6Sbxch_vrs</a:t>
            </a:r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721516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¿Qué tipos de formaciones aparecen en las diapositivas (11-16)? Escribe tus respuestas en el </a:t>
            </a:r>
            <a:r>
              <a:rPr lang="es-ES" sz="2800" dirty="0" err="1" smtClean="0">
                <a:solidFill>
                  <a:schemeClr val="bg1"/>
                </a:solidFill>
              </a:rPr>
              <a:t>word</a:t>
            </a:r>
            <a:r>
              <a:rPr lang="es-ES" sz="2800" dirty="0" smtClean="0">
                <a:solidFill>
                  <a:schemeClr val="bg1"/>
                </a:solidFill>
              </a:rPr>
              <a:t>.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737" y="1700808"/>
            <a:ext cx="8349808" cy="4767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345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bg1"/>
                </a:solidFill>
              </a:rPr>
              <a:t/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 descr="Resultado de imagen de gran caÃ±on desde el espaci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12776"/>
            <a:ext cx="7077075" cy="531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26" name="AutoShape 2" descr="Resultado de imagen de gran caÃ±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34987"/>
            <a:ext cx="8196539" cy="4742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https://www.fundacionaquae.org/wiki-explora/17_grancanyon/images/05_shutterstock_3301751.jpg?crc=2201734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73430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2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endParaRPr lang="es-ES"/>
          </a:p>
        </p:txBody>
      </p:sp>
      <p:pic>
        <p:nvPicPr>
          <p:cNvPr id="3074" name="Picture 2" descr="https://www.fundacionaquae.org/wiki-explora/17_grancanyon/images/07_shutterstock_315788021.jpg?crc=39335890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3430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018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https://www.nationalgeographic.es/sites/spain/files/styles/image_885/public/20622.600x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4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Transporte fluvial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8" name="Picture 4" descr="Resultado de imagen de transporte de carga geolog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49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https</a:t>
            </a:r>
            <a:r>
              <a:rPr lang="es-ES" dirty="0">
                <a:hlinkClick r:id="rId2"/>
              </a:rPr>
              <a:t>://www.youtube.com/watch?v=-</a:t>
            </a:r>
            <a:r>
              <a:rPr lang="es-ES" dirty="0" smtClean="0">
                <a:hlinkClick r:id="rId2"/>
              </a:rPr>
              <a:t>yXeB9utCMA</a:t>
            </a:r>
            <a:endParaRPr lang="es-ES" dirty="0" smtClean="0"/>
          </a:p>
          <a:p>
            <a:r>
              <a:rPr lang="es-ES" dirty="0" smtClean="0"/>
              <a:t>Ver vídeo hasta el minuto 3.27 a modo de repaso 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Repaso sobre el transporte fluvial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816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de el ag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latin typeface="Aharoni" pitchFamily="2" charset="-79"/>
                <a:cs typeface="Aharoni" pitchFamily="2" charset="-79"/>
              </a:rPr>
              <a:t>El agua modela el relieve</a:t>
            </a:r>
            <a:endParaRPr lang="es-E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de un valle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2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07710"/>
            <a:ext cx="7056784" cy="52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563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 descr="Resultado de imagen de valle en espaÃ±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60648"/>
            <a:ext cx="9525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833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714202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Valles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>fluviales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218" name="Picture 2" descr="Resultado de imagen de valle fluvial en espaÃ±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6" y="188640"/>
            <a:ext cx="5143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de valle fluvial en espaÃ±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23981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994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 descr="Resultado de imagen de cascadas espaÃ±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681322" cy="508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815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 descr="Resultado de imagen de cascadas espaÃ±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0" y="260648"/>
            <a:ext cx="8400404" cy="632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766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 descr="Resultado de imagen de cascadas espaÃ±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" y="332656"/>
            <a:ext cx="97536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955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 descr="Resultado de imagen de cascadas espaÃ±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91264"/>
            <a:ext cx="4030396" cy="602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344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 descr="8. alji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73480" cy="64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287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Resultado de imagen de cascadas espaÃ±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8916344" cy="581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340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 descr="10. nerv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753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87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Caminos del agua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4525963"/>
          </a:xfrm>
        </p:spPr>
        <p:txBody>
          <a:bodyPr/>
          <a:lstStyle/>
          <a:p>
            <a:r>
              <a:rPr lang="es-ES" dirty="0" smtClean="0"/>
              <a:t>Agua subterránea</a:t>
            </a:r>
          </a:p>
          <a:p>
            <a:r>
              <a:rPr lang="es-ES" dirty="0" smtClean="0"/>
              <a:t>Evaporación</a:t>
            </a:r>
          </a:p>
          <a:p>
            <a:r>
              <a:rPr lang="es-ES" dirty="0" smtClean="0"/>
              <a:t>Aguas superficiales</a:t>
            </a:r>
            <a:endParaRPr lang="es-ES" dirty="0"/>
          </a:p>
        </p:txBody>
      </p:sp>
      <p:pic>
        <p:nvPicPr>
          <p:cNvPr id="1026" name="Picture 2" descr="Resultado de imagen de caminos del agua"/>
          <p:cNvPicPr>
            <a:picLocks noChangeAspect="1" noChangeArrowheads="1"/>
          </p:cNvPicPr>
          <p:nvPr/>
        </p:nvPicPr>
        <p:blipFill>
          <a:blip r:embed="rId2" cstate="print"/>
          <a:srcRect b="5608"/>
          <a:stretch>
            <a:fillRect/>
          </a:stretch>
        </p:blipFill>
        <p:spPr bwMode="auto">
          <a:xfrm>
            <a:off x="2495309" y="3068960"/>
            <a:ext cx="6648691" cy="3789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 descr="2. orbanej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25820" cy="571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980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de valle fluvial en espaÃ±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0" y="1267340"/>
            <a:ext cx="739354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Terrazas y llanuras de inundación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59832" y="4104658"/>
            <a:ext cx="5688632" cy="2780928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¿Cómo se </a:t>
            </a:r>
            <a:r>
              <a:rPr lang="es-ES" dirty="0">
                <a:solidFill>
                  <a:schemeClr val="bg1"/>
                </a:solidFill>
              </a:rPr>
              <a:t>forman las terrazas</a:t>
            </a:r>
            <a:r>
              <a:rPr lang="es-ES" dirty="0" smtClean="0">
                <a:solidFill>
                  <a:schemeClr val="bg1"/>
                </a:solidFill>
              </a:rPr>
              <a:t>? ¿Cambian con el paso del tiempo o una vez formadas se quedan así</a:t>
            </a:r>
            <a:r>
              <a:rPr lang="es-ES" dirty="0" smtClean="0">
                <a:solidFill>
                  <a:schemeClr val="bg1"/>
                </a:solidFill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¿Crees que seria conveniente acampar en una llanura de inundación? </a:t>
            </a:r>
            <a:endParaRPr lang="es-ES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ES" dirty="0"/>
              <a:t> 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611560" y="1268760"/>
            <a:ext cx="5436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Llanuras de inundación: Las llanuras de inundación son áreas de superficie adyacentes a </a:t>
            </a:r>
            <a:r>
              <a:rPr lang="es-ES" dirty="0" smtClean="0"/>
              <a:t>ríos, </a:t>
            </a:r>
            <a:r>
              <a:rPr lang="es-ES" dirty="0"/>
              <a:t>sujetas a inundaciones recurrentes</a:t>
            </a:r>
            <a:r>
              <a:rPr lang="es-ES" dirty="0" smtClean="0"/>
              <a:t>. Su naturaleza es cambiante.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0831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eandros en espaÃ±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536160" cy="56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Meandros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825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002234"/>
          </a:xfrm>
        </p:spPr>
        <p:txBody>
          <a:bodyPr>
            <a:normAutofit fontScale="90000"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¿Por qué se forman los meandros? ¿en que tramos del rio se forman con más frecuencia? ¿Sabrías explicar la razón?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098" name="Picture 2" descr="Fin de Semana en Las Hurd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92084"/>
            <a:ext cx="7488832" cy="449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308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Sedimentación en los meandros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7"/>
            <a:ext cx="5724128" cy="16561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¿De que factores depende la sedimentación fluvial?</a:t>
            </a:r>
            <a:endParaRPr lang="es-ES" dirty="0"/>
          </a:p>
        </p:txBody>
      </p:sp>
      <p:pic>
        <p:nvPicPr>
          <p:cNvPr id="5122" name="Picture 2" descr="Resultado de imagen de meandros sedimen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708920"/>
            <a:ext cx="727116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de meandros sedimen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83" y="1124744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283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9458" name="Picture 2" descr="Resultado de imagen de aguas subterrane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" y="4143606"/>
            <a:ext cx="4078987" cy="271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esultado de imagen de aguas subterrane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720" y="4114357"/>
            <a:ext cx="5120784" cy="277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Resultado de imagen de aguas subterrane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64" y="720079"/>
            <a:ext cx="838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664" y="-171400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Aguas subterráneas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 rot="10800000" flipH="1" flipV="1">
            <a:off x="334008" y="736605"/>
            <a:ext cx="28698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Os acordáis ¿en que tipo de relieves se formaban estas formaciones en el subsuelo? Nombra las formaciones que reconozcas. (Copia la imagen a </a:t>
            </a:r>
            <a:r>
              <a:rPr lang="es-ES" dirty="0" err="1" smtClean="0">
                <a:solidFill>
                  <a:schemeClr val="bg1"/>
                </a:solidFill>
              </a:rPr>
              <a:t>word</a:t>
            </a:r>
            <a:r>
              <a:rPr lang="es-ES" dirty="0" smtClean="0">
                <a:solidFill>
                  <a:schemeClr val="bg1"/>
                </a:solidFill>
              </a:rPr>
              <a:t> y señala)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72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Aguas subterráneas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778626"/>
            <a:ext cx="8229600" cy="917374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¿A que corresponde esta definición? “Hoyo </a:t>
            </a:r>
            <a:r>
              <a:rPr lang="es-ES" dirty="0">
                <a:solidFill>
                  <a:schemeClr val="bg1"/>
                </a:solidFill>
              </a:rPr>
              <a:t>profundo que se hace en tierra, especialmente para sacar agua procedente de manantiales subterráneos</a:t>
            </a:r>
            <a:r>
              <a:rPr lang="es-ES" dirty="0" smtClean="0">
                <a:solidFill>
                  <a:schemeClr val="bg1"/>
                </a:solidFill>
              </a:rPr>
              <a:t>.”</a:t>
            </a:r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0482" name="Picture 2" descr="Resultado de imagen de aguas subterrane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181912" cy="458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71195" y="4050938"/>
            <a:ext cx="35527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Pozo </a:t>
            </a:r>
            <a:r>
              <a:rPr lang="es-ES" dirty="0"/>
              <a:t>artesiano </a:t>
            </a:r>
            <a:r>
              <a:rPr lang="es-ES" dirty="0" smtClean="0"/>
              <a:t>surgente: el agua </a:t>
            </a:r>
            <a:r>
              <a:rPr lang="es-ES" dirty="0"/>
              <a:t>confinado asciende por encima de la superficie del terreno de forma natural hasta alcanzar un nivel casi equivalente al del punto de alimentación de la capa cautiva.</a:t>
            </a:r>
          </a:p>
        </p:txBody>
      </p:sp>
    </p:spTree>
    <p:extLst>
      <p:ext uri="{BB962C8B-B14F-4D97-AF65-F5344CB8AC3E}">
        <p14:creationId xmlns:p14="http://schemas.microsoft.com/office/powerpoint/2010/main" val="2241289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Explotación de aguas subterráneas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 descr="Resultado de imagen de CONO DE DEPRESION EN ACUIFERO"/>
          <p:cNvPicPr>
            <a:picLocks noChangeAspect="1" noChangeArrowheads="1"/>
          </p:cNvPicPr>
          <p:nvPr/>
        </p:nvPicPr>
        <p:blipFill>
          <a:blip r:embed="rId3" cstate="print"/>
          <a:srcRect t="11439"/>
          <a:stretch>
            <a:fillRect/>
          </a:stretch>
        </p:blipFill>
        <p:spPr bwMode="auto">
          <a:xfrm>
            <a:off x="1043608" y="1340768"/>
            <a:ext cx="7200800" cy="478280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67544" y="616530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¿Qué es la </a:t>
            </a:r>
            <a:r>
              <a:rPr lang="es-ES" dirty="0">
                <a:solidFill>
                  <a:schemeClr val="bg1"/>
                </a:solidFill>
              </a:rPr>
              <a:t>e</a:t>
            </a:r>
            <a:r>
              <a:rPr lang="es-ES" dirty="0" smtClean="0">
                <a:solidFill>
                  <a:schemeClr val="bg1"/>
                </a:solidFill>
              </a:rPr>
              <a:t>xplotación sostenible?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¿existe otro tipo de explotación subterránea?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4355976" y="3212976"/>
            <a:ext cx="1440160" cy="1080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Visualiza el video y haz una reflexión escrita de lo que ha ocurrido en el incendio. 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http://www.rtve.es/alacarta/videos/ciencia-y-tecnologia-en-rtvees/incendio-subterraneo-tablas-daimiel/603482/?s1=noticias&amp;s2=&amp;s3=&amp;s4=&amp;pais=ES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79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Define los siguientes términos: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es-ES" dirty="0" smtClean="0">
                <a:solidFill>
                  <a:schemeClr val="bg1"/>
                </a:solidFill>
              </a:rPr>
              <a:t>Sobreexplotación 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Descenso del nivel freático </a:t>
            </a:r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Permeabilidad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Nivel freático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Cono de deyección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Caudal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Saltación</a:t>
            </a:r>
          </a:p>
          <a:p>
            <a:r>
              <a:rPr lang="es-ES" dirty="0">
                <a:solidFill>
                  <a:schemeClr val="bg1"/>
                </a:solidFill>
              </a:rPr>
              <a:t>Escorrentía </a:t>
            </a:r>
            <a:r>
              <a:rPr lang="es-ES" dirty="0" smtClean="0">
                <a:solidFill>
                  <a:schemeClr val="bg1"/>
                </a:solidFill>
              </a:rPr>
              <a:t>subterránea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Canal de desagüe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5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Aguas superficiales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5599944"/>
            <a:ext cx="8712968" cy="125805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ES" b="1" dirty="0"/>
              <a:t>AGUAS DE </a:t>
            </a:r>
            <a:r>
              <a:rPr lang="es-ES" b="1" dirty="0" smtClean="0"/>
              <a:t>SUPERFICE:</a:t>
            </a:r>
            <a:r>
              <a:rPr lang="es-ES" dirty="0"/>
              <a:t> </a:t>
            </a:r>
            <a:r>
              <a:rPr lang="es-ES" dirty="0" smtClean="0"/>
              <a:t>es </a:t>
            </a:r>
            <a:r>
              <a:rPr lang="es-ES" dirty="0"/>
              <a:t>la parte de la precipitación que se escapa de la infiltración y de la evapotranspiración y que, consecuentemente, circula por la superficie. Tal como has comprobado </a:t>
            </a:r>
            <a:r>
              <a:rPr lang="es-ES" dirty="0" smtClean="0"/>
              <a:t>se </a:t>
            </a:r>
            <a:r>
              <a:rPr lang="es-ES" dirty="0"/>
              <a:t>dividen en:</a:t>
            </a:r>
            <a:r>
              <a:rPr lang="es-ES" b="1" dirty="0"/>
              <a:t> </a:t>
            </a:r>
            <a:r>
              <a:rPr lang="es-ES" dirty="0"/>
              <a:t>aguas de arroyada (el agua se mueve por la superficie sin cauce fijo, sólo cuando llueve), torrentes y ríos.</a:t>
            </a:r>
          </a:p>
        </p:txBody>
      </p:sp>
      <p:pic>
        <p:nvPicPr>
          <p:cNvPr id="17410" name="Picture 2" descr="Resultado de imagen de aguas superficia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023749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ES" dirty="0" smtClean="0"/>
              <a:t>Ciclo del agua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9816" y="5805264"/>
            <a:ext cx="8229600" cy="60893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¿Depende de la cantidad de agua subterránea del clima?</a:t>
            </a:r>
            <a:endParaRPr lang="es-ES" dirty="0"/>
          </a:p>
        </p:txBody>
      </p:sp>
      <p:pic>
        <p:nvPicPr>
          <p:cNvPr id="18438" name="Picture 6" descr="Resultado de imagen de ciclo del ag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740" y="980728"/>
            <a:ext cx="726287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inundacio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Inundaciones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5733256"/>
            <a:ext cx="8229600" cy="104097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dirty="0" smtClean="0"/>
              <a:t>¿Por qué se dan las inundaciones? ¿porqué no se infiltra el agua?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66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2530" name="Picture 2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9195"/>
            <a:ext cx="5184576" cy="2889765"/>
          </a:xfrm>
          <a:prstGeom prst="rect">
            <a:avLst/>
          </a:prstGeom>
          <a:noFill/>
        </p:spPr>
      </p:pic>
      <p:pic>
        <p:nvPicPr>
          <p:cNvPr id="22532" name="Picture 4" descr="Resultado de imagen de chimeneas de had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429000"/>
            <a:ext cx="4464496" cy="3348372"/>
          </a:xfrm>
          <a:prstGeom prst="rect">
            <a:avLst/>
          </a:prstGeom>
          <a:noFill/>
        </p:spPr>
      </p:pic>
      <p:pic>
        <p:nvPicPr>
          <p:cNvPr id="22534" name="Picture 6" descr="Resultado de imagen de reguer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692696"/>
            <a:ext cx="1543050" cy="2286001"/>
          </a:xfrm>
          <a:prstGeom prst="rect">
            <a:avLst/>
          </a:prstGeom>
          <a:noFill/>
        </p:spPr>
      </p:pic>
      <p:pic>
        <p:nvPicPr>
          <p:cNvPr id="22536" name="Picture 8" descr="Resultado de imagen de reguer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429000"/>
            <a:ext cx="4364742" cy="306896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79512" y="299695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Regueros y chimeneas  de </a:t>
            </a:r>
            <a:r>
              <a:rPr lang="es-ES" sz="2000" b="1" dirty="0" smtClean="0">
                <a:solidFill>
                  <a:schemeClr val="bg1"/>
                </a:solidFill>
              </a:rPr>
              <a:t>hadas</a:t>
            </a:r>
            <a:r>
              <a:rPr lang="es-ES" sz="2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aguas sin encauzar 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torrentes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</a:t>
            </a:r>
            <a:r>
              <a:rPr lang="es-ES" dirty="0" smtClean="0"/>
              <a:t>audal irregular</a:t>
            </a:r>
          </a:p>
          <a:p>
            <a:r>
              <a:rPr lang="es-ES" dirty="0"/>
              <a:t>G</a:t>
            </a:r>
            <a:r>
              <a:rPr lang="es-ES" dirty="0" smtClean="0"/>
              <a:t>ran pendiente </a:t>
            </a:r>
          </a:p>
          <a:p>
            <a:r>
              <a:rPr lang="es-ES" dirty="0" smtClean="0"/>
              <a:t>Poca longitud </a:t>
            </a:r>
          </a:p>
          <a:p>
            <a:r>
              <a:rPr lang="es-ES" dirty="0" smtClean="0"/>
              <a:t>Cauce fijo</a:t>
            </a:r>
            <a:endParaRPr lang="es-ES" dirty="0"/>
          </a:p>
        </p:txBody>
      </p:sp>
      <p:sp>
        <p:nvSpPr>
          <p:cNvPr id="4" name="AutoShape 2" descr="Resultado de imagen de bies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Resultado de imagen de biesc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Resultado de imagen de biesc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5070112" cy="33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92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Torrente de </a:t>
            </a:r>
            <a:r>
              <a:rPr lang="es-ES" dirty="0" err="1" smtClean="0"/>
              <a:t>Arás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AutoShape 2" descr="Resultado de imagen de biescas torr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Resultado de imagen de biescas torren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6" descr="Resultado de imagen de biescas torren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9" descr="Resultado de imagen de biescas torrent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42" y="1916832"/>
            <a:ext cx="4432126" cy="463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990742" y="1988840"/>
            <a:ext cx="3511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Cuenca de recepción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Canal de desagüe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Cono de deyección </a:t>
            </a:r>
            <a:endParaRPr lang="es-ES" dirty="0"/>
          </a:p>
        </p:txBody>
      </p:sp>
      <p:pic>
        <p:nvPicPr>
          <p:cNvPr id="12" name="Picture 2" descr="Resultado de imagen de biesc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13176"/>
            <a:ext cx="2489932" cy="17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1635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553</Words>
  <Application>Microsoft Office PowerPoint</Application>
  <PresentationFormat>Presentación en pantalla (4:3)</PresentationFormat>
  <Paragraphs>112</Paragraphs>
  <Slides>39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Bienvenidas a una clase a distancia </vt:lpstr>
      <vt:lpstr>El agua modela el relieve</vt:lpstr>
      <vt:lpstr>Caminos del agua</vt:lpstr>
      <vt:lpstr>Aguas superficiales</vt:lpstr>
      <vt:lpstr>Ciclo del agua</vt:lpstr>
      <vt:lpstr>Inundaciones </vt:lpstr>
      <vt:lpstr>Presentación de PowerPoint</vt:lpstr>
      <vt:lpstr>Los torrentes</vt:lpstr>
      <vt:lpstr>Torrente de Arás </vt:lpstr>
      <vt:lpstr>Presentación de PowerPoint</vt:lpstr>
      <vt:lpstr>Visualiza los dos vídeos y resume la formación de los cañones por escrito. </vt:lpstr>
      <vt:lpstr>¿Qué tipos de formaciones aparecen en las diapositivas (11-16)? Escribe tus respuestas en el word.</vt:lpstr>
      <vt:lpstr> </vt:lpstr>
      <vt:lpstr>Presentación de PowerPoint</vt:lpstr>
      <vt:lpstr>Presentación de PowerPoint</vt:lpstr>
      <vt:lpstr>Presentación de PowerPoint</vt:lpstr>
      <vt:lpstr>Presentación de PowerPoint</vt:lpstr>
      <vt:lpstr>Transporte fluvial</vt:lpstr>
      <vt:lpstr>Repaso sobre el transporte fluvial</vt:lpstr>
      <vt:lpstr>Partes de un valle</vt:lpstr>
      <vt:lpstr>Presentación de PowerPoint</vt:lpstr>
      <vt:lpstr>Valles fluviales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Terrazas y llanuras de inundación </vt:lpstr>
      <vt:lpstr>Meandros</vt:lpstr>
      <vt:lpstr>¿Por qué se forman los meandros? ¿en que tramos del rio se forman con más frecuencia? ¿Sabrías explicar la razón?</vt:lpstr>
      <vt:lpstr>Sedimentación en los meandros</vt:lpstr>
      <vt:lpstr>Aguas subterráneas </vt:lpstr>
      <vt:lpstr>Aguas subterráneas</vt:lpstr>
      <vt:lpstr>Explotación de aguas subterráneas</vt:lpstr>
      <vt:lpstr>Visualiza el video y haz una reflexión escrita de lo que ha ocurrido en el incendio.  </vt:lpstr>
      <vt:lpstr>Define los siguientes términos: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agua modela el relieve</dc:title>
  <dc:creator>Ciencias</dc:creator>
  <cp:lastModifiedBy>Usuario</cp:lastModifiedBy>
  <cp:revision>54</cp:revision>
  <dcterms:created xsi:type="dcterms:W3CDTF">2019-03-12T08:39:43Z</dcterms:created>
  <dcterms:modified xsi:type="dcterms:W3CDTF">2020-03-17T13:05:59Z</dcterms:modified>
</cp:coreProperties>
</file>